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2" r:id="rId4"/>
    <p:sldId id="276" r:id="rId5"/>
    <p:sldId id="277" r:id="rId6"/>
    <p:sldId id="278" r:id="rId7"/>
    <p:sldId id="279" r:id="rId8"/>
    <p:sldId id="280" r:id="rId9"/>
    <p:sldId id="268" r:id="rId10"/>
    <p:sldId id="262" r:id="rId11"/>
    <p:sldId id="272" r:id="rId12"/>
    <p:sldId id="271" r:id="rId13"/>
    <p:sldId id="269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A2F41-1491-4010-A055-B18D78942F01}" v="33" dt="2024-04-09T03:20:29.649"/>
    <p1510:client id="{77DF3570-7352-4BF5-A83F-614C291196E4}" v="48" dt="2024-04-08T19:43:10.722"/>
    <p1510:client id="{ADFED53D-E938-4BFE-BB96-AD5049760BDF}" v="152" dt="2024-04-08T23:10:42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95CFD-A0C3-43C4-A665-ED92FAE6288C}" type="datetimeFigureOut"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BBD0-DB7E-44D2-87CA-421D7279FA2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48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NOT galaxies-density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592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NOT galaxies-density distribution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34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Draw line between orbiting and infalling, keep no more than 2 lines of text per bullet</a:t>
            </a:r>
          </a:p>
          <a:p>
            <a:r>
              <a:rPr lang="en-US" dirty="0">
                <a:ea typeface="Calibri"/>
                <a:cs typeface="Calibri"/>
              </a:rPr>
              <a:t>"spherical </a:t>
            </a:r>
            <a:r>
              <a:rPr lang="en-US" err="1">
                <a:ea typeface="Calibri"/>
                <a:cs typeface="Calibri"/>
              </a:rPr>
              <a:t>overdensities</a:t>
            </a:r>
            <a:r>
              <a:rPr lang="en-US" dirty="0">
                <a:ea typeface="Calibri"/>
                <a:cs typeface="Calibri"/>
              </a:rPr>
              <a:t>" ==&gt; "radial cut"</a:t>
            </a:r>
          </a:p>
          <a:p>
            <a:r>
              <a:rPr lang="en-US" dirty="0">
                <a:ea typeface="Calibri"/>
                <a:cs typeface="Calibri"/>
              </a:rPr>
              <a:t>"Recent work has shown that" ==&gt; "it is better to"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3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Draw line between orbiting and infalling, keep no more than 2 lines of text per bullet</a:t>
            </a:r>
          </a:p>
          <a:p>
            <a:r>
              <a:rPr lang="en-US" dirty="0">
                <a:ea typeface="Calibri"/>
                <a:cs typeface="Calibri"/>
              </a:rPr>
              <a:t>"spherical </a:t>
            </a:r>
            <a:r>
              <a:rPr lang="en-US" err="1">
                <a:ea typeface="Calibri"/>
                <a:cs typeface="Calibri"/>
              </a:rPr>
              <a:t>overdensities</a:t>
            </a:r>
            <a:r>
              <a:rPr lang="en-US" dirty="0">
                <a:ea typeface="Calibri"/>
                <a:cs typeface="Calibri"/>
              </a:rPr>
              <a:t>" ==&gt; "radial cut"</a:t>
            </a:r>
          </a:p>
          <a:p>
            <a:r>
              <a:rPr lang="en-US" dirty="0">
                <a:ea typeface="Calibri"/>
                <a:cs typeface="Calibri"/>
              </a:rPr>
              <a:t>"Recent work has shown that" ==&gt; "it is better to"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63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Draw line between orbiting and infalling, keep no more than 2 lines of text per bullet</a:t>
            </a:r>
          </a:p>
          <a:p>
            <a:r>
              <a:rPr lang="en-US" dirty="0">
                <a:ea typeface="Calibri"/>
                <a:cs typeface="Calibri"/>
              </a:rPr>
              <a:t>"spherical </a:t>
            </a:r>
            <a:r>
              <a:rPr lang="en-US" err="1">
                <a:ea typeface="Calibri"/>
                <a:cs typeface="Calibri"/>
              </a:rPr>
              <a:t>overdensities</a:t>
            </a:r>
            <a:r>
              <a:rPr lang="en-US" dirty="0">
                <a:ea typeface="Calibri"/>
                <a:cs typeface="Calibri"/>
              </a:rPr>
              <a:t>" ==&gt; "radial cut"</a:t>
            </a:r>
          </a:p>
          <a:p>
            <a:r>
              <a:rPr lang="en-US" dirty="0">
                <a:ea typeface="Calibri"/>
                <a:cs typeface="Calibri"/>
              </a:rPr>
              <a:t>"Recent work has shown that" ==&gt; "it is better to"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3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Draw line between orbiting and infalling, keep no more than 2 lines of text per bullet</a:t>
            </a:r>
          </a:p>
          <a:p>
            <a:r>
              <a:rPr lang="en-US" dirty="0">
                <a:ea typeface="Calibri"/>
                <a:cs typeface="Calibri"/>
              </a:rPr>
              <a:t>"spherical </a:t>
            </a:r>
            <a:r>
              <a:rPr lang="en-US" err="1">
                <a:ea typeface="Calibri"/>
                <a:cs typeface="Calibri"/>
              </a:rPr>
              <a:t>overdensities</a:t>
            </a:r>
            <a:r>
              <a:rPr lang="en-US" dirty="0">
                <a:ea typeface="Calibri"/>
                <a:cs typeface="Calibri"/>
              </a:rPr>
              <a:t>" ==&gt; "radial cut"</a:t>
            </a:r>
          </a:p>
          <a:p>
            <a:r>
              <a:rPr lang="en-US" dirty="0">
                <a:ea typeface="Calibri"/>
                <a:cs typeface="Calibri"/>
              </a:rPr>
              <a:t>"Recent work has shown that" ==&gt; "it is better to"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10BBD0-DB7E-44D2-87CA-421D7279FA2A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96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725139"/>
            <a:ext cx="9144000" cy="1784824"/>
          </a:xfrm>
        </p:spPr>
        <p:txBody>
          <a:bodyPr>
            <a:normAutofit fontScale="90000"/>
          </a:bodyPr>
          <a:lstStyle/>
          <a:p>
            <a:r>
              <a:rPr lang="en-US">
                <a:latin typeface="Arial"/>
                <a:cs typeface="Arial"/>
              </a:rPr>
              <a:t>Density Profiles of Dynamical Dark Matter Halos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latin typeface="Arial"/>
                <a:cs typeface="Arial"/>
              </a:rPr>
              <a:t>Tristen Shields</a:t>
            </a:r>
          </a:p>
          <a:p>
            <a:r>
              <a:rPr lang="en-US" dirty="0">
                <a:latin typeface="Arial"/>
                <a:cs typeface="Arial"/>
              </a:rPr>
              <a:t>Dr. Eduardo Rozo, Aakanksha Adya, Edgar Salazar</a:t>
            </a:r>
          </a:p>
          <a:p>
            <a:r>
              <a:rPr lang="en-US" dirty="0">
                <a:latin typeface="Arial"/>
                <a:cs typeface="Arial"/>
              </a:rPr>
              <a:t>University of Arizona</a:t>
            </a:r>
          </a:p>
          <a:p>
            <a:r>
              <a:rPr lang="en-US" dirty="0">
                <a:latin typeface="Arial"/>
                <a:cs typeface="Arial"/>
              </a:rPr>
              <a:t>Arizona Space Grant Statewide Student Research Symposium</a:t>
            </a:r>
          </a:p>
          <a:p>
            <a:endParaRPr lang="en-US"/>
          </a:p>
        </p:txBody>
      </p:sp>
      <p:pic>
        <p:nvPicPr>
          <p:cNvPr id="5" name="Picture 4" descr="File:NASA logo.svg - Wikimedia Commons">
            <a:extLst>
              <a:ext uri="{FF2B5EF4-FFF2-40B4-BE49-F238E27FC236}">
                <a16:creationId xmlns:a16="http://schemas.microsoft.com/office/drawing/2014/main" id="{537378FC-E9D6-EE1F-FBDE-C4FD387A5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817" y="5403910"/>
            <a:ext cx="1742364" cy="1452416"/>
          </a:xfrm>
          <a:prstGeom prst="rect">
            <a:avLst/>
          </a:prstGeom>
        </p:spPr>
      </p:pic>
      <p:pic>
        <p:nvPicPr>
          <p:cNvPr id="6" name="Picture 5" descr="Arizona Space Grant Consortium Logos | Arizona Space Grant Consortium">
            <a:extLst>
              <a:ext uri="{FF2B5EF4-FFF2-40B4-BE49-F238E27FC236}">
                <a16:creationId xmlns:a16="http://schemas.microsoft.com/office/drawing/2014/main" id="{DFC36DB0-C973-DAB6-9817-96E1F37C8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8599" y="5272198"/>
            <a:ext cx="1023219" cy="1585051"/>
          </a:xfrm>
          <a:prstGeom prst="rect">
            <a:avLst/>
          </a:prstGeom>
        </p:spPr>
      </p:pic>
      <p:pic>
        <p:nvPicPr>
          <p:cNvPr id="7" name="Picture 6" descr="File:Arizona Wildcats logo.svg - Wikipedia">
            <a:extLst>
              <a:ext uri="{FF2B5EF4-FFF2-40B4-BE49-F238E27FC236}">
                <a16:creationId xmlns:a16="http://schemas.microsoft.com/office/drawing/2014/main" id="{B325058A-37E3-F11E-3513-BA3BFBA23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" y="5488025"/>
            <a:ext cx="1440977" cy="133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7C36-A645-7DA0-343A-AB79AFDA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Fitting Individual Halos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B9D2-78AD-164D-0128-CC518912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2213" cy="37713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model works well on average halo densities</a:t>
            </a:r>
          </a:p>
          <a:p>
            <a:r>
              <a:rPr lang="en-US" dirty="0">
                <a:latin typeface="Arial"/>
                <a:cs typeface="Arial"/>
              </a:rPr>
              <a:t>For individual halos, it's better to fit for rh and alpha</a:t>
            </a:r>
          </a:p>
          <a:p>
            <a:r>
              <a:rPr lang="en-US" u="sng" dirty="0">
                <a:latin typeface="Arial"/>
                <a:cs typeface="Arial"/>
              </a:rPr>
              <a:t>Problem</a:t>
            </a:r>
            <a:r>
              <a:rPr lang="en-US" dirty="0">
                <a:latin typeface="Arial"/>
                <a:cs typeface="Arial"/>
              </a:rPr>
              <a:t>: How can we describe the range of halo profiles?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File:Arizona Wildcats logo.svg - Wikipedia">
            <a:extLst>
              <a:ext uri="{FF2B5EF4-FFF2-40B4-BE49-F238E27FC236}">
                <a16:creationId xmlns:a16="http://schemas.microsoft.com/office/drawing/2014/main" id="{ED9392A1-C977-0AF9-3530-B10E2C769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8" name="Picture 7" descr="File:NASA logo.svg - Wikimedia Commons">
            <a:extLst>
              <a:ext uri="{FF2B5EF4-FFF2-40B4-BE49-F238E27FC236}">
                <a16:creationId xmlns:a16="http://schemas.microsoft.com/office/drawing/2014/main" id="{B741355B-CB9F-55C0-B9FB-E0A2E668A7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0" name="Picture 9" descr="Arizona Space Grant Consortium Logos | Arizona Space Grant Consortium">
            <a:extLst>
              <a:ext uri="{FF2B5EF4-FFF2-40B4-BE49-F238E27FC236}">
                <a16:creationId xmlns:a16="http://schemas.microsoft.com/office/drawing/2014/main" id="{D2CB2E4C-78EC-5B51-A26A-54BAF01AF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7" name="Picture 6" descr="A graph with blue dots&#10;&#10;Description automatically generated">
            <a:extLst>
              <a:ext uri="{FF2B5EF4-FFF2-40B4-BE49-F238E27FC236}">
                <a16:creationId xmlns:a16="http://schemas.microsoft.com/office/drawing/2014/main" id="{5EBEC7F6-C2ED-2E6E-9725-DB1E9E5317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8068" y="1288789"/>
            <a:ext cx="5391862" cy="43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87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7C36-A645-7DA0-343A-AB79AFDA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Fitting Individual Halos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B9D2-78AD-164D-0128-CC518912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06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model works well on average</a:t>
            </a:r>
          </a:p>
          <a:p>
            <a:r>
              <a:rPr lang="en-US" dirty="0">
                <a:latin typeface="Arial"/>
                <a:cs typeface="Arial"/>
              </a:rPr>
              <a:t>For individual halos, it's better to fit for rh and alpha</a:t>
            </a:r>
          </a:p>
          <a:p>
            <a:r>
              <a:rPr lang="en-US" u="sng" dirty="0">
                <a:latin typeface="Arial"/>
                <a:cs typeface="Arial"/>
              </a:rPr>
              <a:t>Problem</a:t>
            </a:r>
            <a:r>
              <a:rPr lang="en-US" dirty="0">
                <a:latin typeface="Arial"/>
                <a:cs typeface="Arial"/>
              </a:rPr>
              <a:t>: How can we describe the range of halo profiles?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File:Arizona Wildcats logo.svg - Wikipedia">
            <a:extLst>
              <a:ext uri="{FF2B5EF4-FFF2-40B4-BE49-F238E27FC236}">
                <a16:creationId xmlns:a16="http://schemas.microsoft.com/office/drawing/2014/main" id="{276C72D5-2B45-D849-6608-59B00E281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8" name="Picture 7" descr="File:NASA logo.svg - Wikimedia Commons">
            <a:extLst>
              <a:ext uri="{FF2B5EF4-FFF2-40B4-BE49-F238E27FC236}">
                <a16:creationId xmlns:a16="http://schemas.microsoft.com/office/drawing/2014/main" id="{2C19E702-993E-E86C-7D55-6EE80E673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0" name="Picture 9" descr="Arizona Space Grant Consortium Logos | Arizona Space Grant Consortium">
            <a:extLst>
              <a:ext uri="{FF2B5EF4-FFF2-40B4-BE49-F238E27FC236}">
                <a16:creationId xmlns:a16="http://schemas.microsoft.com/office/drawing/2014/main" id="{FCEBC010-673A-C522-CF10-B04C96C68A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4" name="Picture 3" descr="A graph of a curve&#10;&#10;Description automatically generated">
            <a:extLst>
              <a:ext uri="{FF2B5EF4-FFF2-40B4-BE49-F238E27FC236}">
                <a16:creationId xmlns:a16="http://schemas.microsoft.com/office/drawing/2014/main" id="{A13CACF8-9E7A-7925-D31D-1386871066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440" y="1300163"/>
            <a:ext cx="5340683" cy="426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8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07C36-A645-7DA0-343A-AB79AFDA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Fitting Individual Halos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5B9D2-78AD-164D-0128-CC51891283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7064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The model works well on average</a:t>
            </a:r>
          </a:p>
          <a:p>
            <a:r>
              <a:rPr lang="en-US" dirty="0">
                <a:latin typeface="Arial"/>
                <a:cs typeface="Arial"/>
              </a:rPr>
              <a:t>For individual halos, it's better to fit for rh and alpha</a:t>
            </a:r>
          </a:p>
          <a:p>
            <a:r>
              <a:rPr lang="en-US" u="sng" dirty="0">
                <a:latin typeface="Arial"/>
                <a:cs typeface="Arial"/>
              </a:rPr>
              <a:t>Problem</a:t>
            </a:r>
            <a:r>
              <a:rPr lang="en-US" dirty="0">
                <a:latin typeface="Arial"/>
                <a:cs typeface="Arial"/>
              </a:rPr>
              <a:t>: How can we describe the range of halo profiles?</a:t>
            </a: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6" name="Picture 5" descr="File:Arizona Wildcats logo.svg - Wikipedia">
            <a:extLst>
              <a:ext uri="{FF2B5EF4-FFF2-40B4-BE49-F238E27FC236}">
                <a16:creationId xmlns:a16="http://schemas.microsoft.com/office/drawing/2014/main" id="{F64C3312-8369-D4B7-67CB-A33D6CD4E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8" name="Picture 7" descr="File:NASA logo.svg - Wikimedia Commons">
            <a:extLst>
              <a:ext uri="{FF2B5EF4-FFF2-40B4-BE49-F238E27FC236}">
                <a16:creationId xmlns:a16="http://schemas.microsoft.com/office/drawing/2014/main" id="{010C7E14-4CE1-1068-2FD4-8A339D0EA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0" name="Picture 9" descr="Arizona Space Grant Consortium Logos | Arizona Space Grant Consortium">
            <a:extLst>
              <a:ext uri="{FF2B5EF4-FFF2-40B4-BE49-F238E27FC236}">
                <a16:creationId xmlns:a16="http://schemas.microsoft.com/office/drawing/2014/main" id="{13FB3793-002A-8819-9C90-A458705E5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340B737-E0E5-C5D5-6101-9D10CC0F2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442" y="1305849"/>
            <a:ext cx="5329309" cy="42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81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AEDB4-BDB4-009E-5827-A0FA9A1B8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We Only Need One Parameter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829C8-CD4E-A003-4617-A8473BBDD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6024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 fit the two parameters for every halo</a:t>
            </a:r>
          </a:p>
          <a:p>
            <a:r>
              <a:rPr lang="en-US" dirty="0">
                <a:latin typeface="Arial"/>
                <a:cs typeface="Arial"/>
              </a:rPr>
              <a:t>Plotting them against each other shows a correlation</a:t>
            </a:r>
          </a:p>
          <a:p>
            <a:r>
              <a:rPr lang="en-US" dirty="0">
                <a:latin typeface="Arial"/>
                <a:cs typeface="Arial"/>
              </a:rPr>
              <a:t>We can write alpha in terms of rh in the model</a:t>
            </a:r>
          </a:p>
          <a:p>
            <a:r>
              <a:rPr lang="en-US" dirty="0">
                <a:latin typeface="Arial"/>
                <a:cs typeface="Arial"/>
              </a:rPr>
              <a:t>If we know rh for a halo, then we know its alpha</a:t>
            </a:r>
            <a:endParaRPr lang="en-US" u="sng" dirty="0">
              <a:latin typeface="Arial"/>
              <a:cs typeface="Arial"/>
            </a:endParaRPr>
          </a:p>
        </p:txBody>
      </p:sp>
      <p:pic>
        <p:nvPicPr>
          <p:cNvPr id="6" name="Picture 5" descr="File:Arizona Wildcats logo.svg - Wikipedia">
            <a:extLst>
              <a:ext uri="{FF2B5EF4-FFF2-40B4-BE49-F238E27FC236}">
                <a16:creationId xmlns:a16="http://schemas.microsoft.com/office/drawing/2014/main" id="{73ABA22B-E31D-FA5E-9E71-8FB4614C9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8" name="Picture 7" descr="File:NASA logo.svg - Wikimedia Commons">
            <a:extLst>
              <a:ext uri="{FF2B5EF4-FFF2-40B4-BE49-F238E27FC236}">
                <a16:creationId xmlns:a16="http://schemas.microsoft.com/office/drawing/2014/main" id="{4325FB3C-A0DE-164E-A42C-85E2C3E2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0" name="Picture 9" descr="Arizona Space Grant Consortium Logos | Arizona Space Grant Consortium">
            <a:extLst>
              <a:ext uri="{FF2B5EF4-FFF2-40B4-BE49-F238E27FC236}">
                <a16:creationId xmlns:a16="http://schemas.microsoft.com/office/drawing/2014/main" id="{1332BEAE-C859-8C00-1D7A-432B197D69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C2503E-1620-295D-C5CE-038182776D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1046" y="1542623"/>
            <a:ext cx="5494505" cy="415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29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677C-8D6C-3436-1105-6B5B0284FB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13C05-A720-3513-671A-534E47A23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Dynamical dark matter halos are described by a model that can work for the average profile</a:t>
            </a:r>
          </a:p>
          <a:p>
            <a:r>
              <a:rPr lang="en-US" dirty="0">
                <a:latin typeface="Arial"/>
                <a:cs typeface="Arial"/>
              </a:rPr>
              <a:t>The model has two parameters, the halo radius and the profile slope</a:t>
            </a:r>
          </a:p>
          <a:p>
            <a:r>
              <a:rPr lang="en-US" dirty="0">
                <a:latin typeface="Arial"/>
                <a:cs typeface="Arial"/>
              </a:rPr>
              <a:t>There is a sharp correlation between the halo radius and the profile slope</a:t>
            </a:r>
          </a:p>
          <a:p>
            <a:r>
              <a:rPr lang="en-US" dirty="0">
                <a:latin typeface="Arial"/>
                <a:cs typeface="Arial"/>
              </a:rPr>
              <a:t>For individual halos, we can describe its profile by just fitting for its halo radius</a:t>
            </a:r>
          </a:p>
        </p:txBody>
      </p:sp>
      <p:pic>
        <p:nvPicPr>
          <p:cNvPr id="5" name="Picture 4" descr="File:Arizona Wildcats logo.svg - Wikipedia">
            <a:extLst>
              <a:ext uri="{FF2B5EF4-FFF2-40B4-BE49-F238E27FC236}">
                <a16:creationId xmlns:a16="http://schemas.microsoft.com/office/drawing/2014/main" id="{30977644-9494-7A9F-F2D6-20F763528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7" name="Picture 6" descr="File:NASA logo.svg - Wikimedia Commons">
            <a:extLst>
              <a:ext uri="{FF2B5EF4-FFF2-40B4-BE49-F238E27FC236}">
                <a16:creationId xmlns:a16="http://schemas.microsoft.com/office/drawing/2014/main" id="{452A86B1-E1F8-622C-EAB8-5EB00CA21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9" name="Picture 8" descr="Arizona Space Grant Consortium Logos | Arizona Space Grant Consortium">
            <a:extLst>
              <a:ext uri="{FF2B5EF4-FFF2-40B4-BE49-F238E27FC236}">
                <a16:creationId xmlns:a16="http://schemas.microsoft.com/office/drawing/2014/main" id="{35FDE72E-9926-F55C-2A35-6FD8FEE85E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9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C33C5-6C23-52BB-D527-567444BEC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Thank you!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10600-FF61-89C3-68F5-C8C9F58157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Acknowledgements: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Dr. Eduardo Rozo</a:t>
            </a:r>
            <a:endParaRPr lang="en-US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Aakanksha Adya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Edgar Salazar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Arizona Space Grant Consortium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University of Arizona Department of Physics</a:t>
            </a:r>
          </a:p>
          <a:p>
            <a:r>
              <a:rPr lang="en-US" dirty="0">
                <a:latin typeface="Arial"/>
                <a:cs typeface="Arial"/>
              </a:rPr>
              <a:t>For questions: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tdshield@arizona.edu</a:t>
            </a:r>
          </a:p>
          <a:p>
            <a:pPr lvl="1">
              <a:buFont typeface="Courier New" panose="020B0604020202020204" pitchFamily="34" charset="0"/>
              <a:buChar char="o"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5" name="Picture 4" descr="File:Arizona Wildcats logo.svg - Wikipedia">
            <a:extLst>
              <a:ext uri="{FF2B5EF4-FFF2-40B4-BE49-F238E27FC236}">
                <a16:creationId xmlns:a16="http://schemas.microsoft.com/office/drawing/2014/main" id="{A2B9F6B3-B5E5-9513-C5B0-9784E5C16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7" name="Picture 6" descr="File:NASA logo.svg - Wikimedia Commons">
            <a:extLst>
              <a:ext uri="{FF2B5EF4-FFF2-40B4-BE49-F238E27FC236}">
                <a16:creationId xmlns:a16="http://schemas.microsoft.com/office/drawing/2014/main" id="{16F35DE9-4DCC-97AD-B1E8-2347518ED5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9" name="Picture 8" descr="Arizona Space Grant Consortium Logos | Arizona Space Grant Consortium">
            <a:extLst>
              <a:ext uri="{FF2B5EF4-FFF2-40B4-BE49-F238E27FC236}">
                <a16:creationId xmlns:a16="http://schemas.microsoft.com/office/drawing/2014/main" id="{C2A0E9CA-5901-54D4-6E04-7F92FCFBA0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497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1259-EEBF-F754-97D5-2FD54A79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Cosmic Web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AA25C-D3A6-DCC8-ED54-2040B9172EF2}"/>
              </a:ext>
            </a:extLst>
          </p:cNvPr>
          <p:cNvSpPr txBox="1"/>
          <p:nvPr/>
        </p:nvSpPr>
        <p:spPr>
          <a:xfrm>
            <a:off x="5640000" y="5412000"/>
            <a:ext cx="615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Image Credit: </a:t>
            </a:r>
            <a:r>
              <a:rPr lang="en-US" dirty="0" err="1">
                <a:latin typeface="Arial"/>
                <a:cs typeface="Arial"/>
              </a:rPr>
              <a:t>Springel</a:t>
            </a:r>
            <a:r>
              <a:rPr lang="en-US" dirty="0">
                <a:latin typeface="Arial"/>
                <a:cs typeface="Arial"/>
              </a:rPr>
              <a:t> et al. (2005)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9BDA-5709-5EFF-9894-BDD10E8208F5}"/>
              </a:ext>
            </a:extLst>
          </p:cNvPr>
          <p:cNvSpPr txBox="1"/>
          <p:nvPr/>
        </p:nvSpPr>
        <p:spPr>
          <a:xfrm>
            <a:off x="455999" y="1691999"/>
            <a:ext cx="49440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large scale structure of the universe forms a "web" of matter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Each bright knot in the web has a galaxy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We know visible matter can't form galaxies by itself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Each galaxy is formed with the help of a dark matter halo</a:t>
            </a:r>
          </a:p>
        </p:txBody>
      </p:sp>
      <p:pic>
        <p:nvPicPr>
          <p:cNvPr id="4" name="Picture 3" descr="File:Arizona Wildcats logo.svg - Wikipedia">
            <a:extLst>
              <a:ext uri="{FF2B5EF4-FFF2-40B4-BE49-F238E27FC236}">
                <a16:creationId xmlns:a16="http://schemas.microsoft.com/office/drawing/2014/main" id="{0299C473-59FD-B71C-BBFE-4CAEB13B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9" name="Picture 8" descr="File:NASA logo.svg - Wikimedia Commons">
            <a:extLst>
              <a:ext uri="{FF2B5EF4-FFF2-40B4-BE49-F238E27FC236}">
                <a16:creationId xmlns:a16="http://schemas.microsoft.com/office/drawing/2014/main" id="{7F04C848-38AE-B8E5-1BDD-B63AEC01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1" name="Picture 10" descr="Arizona Space Grant Consortium Logos | Arizona Space Grant Consortium">
            <a:extLst>
              <a:ext uri="{FF2B5EF4-FFF2-40B4-BE49-F238E27FC236}">
                <a16:creationId xmlns:a16="http://schemas.microsoft.com/office/drawing/2014/main" id="{28D82B66-8562-739B-D535-EE7091932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10" name="Content Placeholder 9" descr="Millennium Simulation">
            <a:extLst>
              <a:ext uri="{FF2B5EF4-FFF2-40B4-BE49-F238E27FC236}">
                <a16:creationId xmlns:a16="http://schemas.microsoft.com/office/drawing/2014/main" id="{55B3D6F4-7671-156E-EE7B-502EF531C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640332" y="802043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577004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E1259-EEBF-F754-97D5-2FD54A79A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The Cosmic Web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4AA25C-D3A6-DCC8-ED54-2040B9172EF2}"/>
              </a:ext>
            </a:extLst>
          </p:cNvPr>
          <p:cNvSpPr txBox="1"/>
          <p:nvPr/>
        </p:nvSpPr>
        <p:spPr>
          <a:xfrm>
            <a:off x="5640000" y="5412000"/>
            <a:ext cx="6156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Image Credit: </a:t>
            </a:r>
            <a:r>
              <a:rPr lang="en-US" dirty="0" err="1">
                <a:latin typeface="Arial"/>
                <a:cs typeface="Arial"/>
              </a:rPr>
              <a:t>Springel</a:t>
            </a:r>
            <a:r>
              <a:rPr lang="en-US" dirty="0">
                <a:latin typeface="Arial"/>
                <a:cs typeface="Arial"/>
              </a:rPr>
              <a:t> et al. (2005)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FA9BDA-5709-5EFF-9894-BDD10E8208F5}"/>
              </a:ext>
            </a:extLst>
          </p:cNvPr>
          <p:cNvSpPr txBox="1"/>
          <p:nvPr/>
        </p:nvSpPr>
        <p:spPr>
          <a:xfrm>
            <a:off x="455999" y="1691999"/>
            <a:ext cx="494400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The large scale structure of the universe forms a "web" of matter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Each bright knot in the web has a galaxy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We know visible matter can't form galaxies by itself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rial"/>
                <a:cs typeface="Arial"/>
              </a:rPr>
              <a:t>Each galaxy is formed with the help of a dark matter halo</a:t>
            </a:r>
          </a:p>
        </p:txBody>
      </p:sp>
      <p:pic>
        <p:nvPicPr>
          <p:cNvPr id="4" name="Picture 3" descr="File:Arizona Wildcats logo.svg - Wikipedia">
            <a:extLst>
              <a:ext uri="{FF2B5EF4-FFF2-40B4-BE49-F238E27FC236}">
                <a16:creationId xmlns:a16="http://schemas.microsoft.com/office/drawing/2014/main" id="{0299C473-59FD-B71C-BBFE-4CAEB13B3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9" name="Picture 8" descr="File:NASA logo.svg - Wikimedia Commons">
            <a:extLst>
              <a:ext uri="{FF2B5EF4-FFF2-40B4-BE49-F238E27FC236}">
                <a16:creationId xmlns:a16="http://schemas.microsoft.com/office/drawing/2014/main" id="{7F04C848-38AE-B8E5-1BDD-B63AEC01C1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1" name="Picture 10" descr="Arizona Space Grant Consortium Logos | Arizona Space Grant Consortium">
            <a:extLst>
              <a:ext uri="{FF2B5EF4-FFF2-40B4-BE49-F238E27FC236}">
                <a16:creationId xmlns:a16="http://schemas.microsoft.com/office/drawing/2014/main" id="{28D82B66-8562-739B-D535-EE70919326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8" name="Content Placeholder 7" descr="Millennium Simulation Project">
            <a:extLst>
              <a:ext uri="{FF2B5EF4-FFF2-40B4-BE49-F238E27FC236}">
                <a16:creationId xmlns:a16="http://schemas.microsoft.com/office/drawing/2014/main" id="{DE666220-D2E7-C647-75C3-7470E6B59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5640332" y="790670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05739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344B-A4F9-7857-6D9F-F31D7EC2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a Halo?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91E9-266A-888C-9F38-9A230E4F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7" y="1811643"/>
            <a:ext cx="56220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Traditionally, halos have been defined using a radial cut</a:t>
            </a:r>
          </a:p>
          <a:p>
            <a:r>
              <a:rPr lang="en-US" dirty="0">
                <a:latin typeface="Arial"/>
                <a:cs typeface="Arial"/>
              </a:rPr>
              <a:t>This definition is not physical</a:t>
            </a:r>
          </a:p>
          <a:p>
            <a:r>
              <a:rPr lang="en-US" dirty="0">
                <a:latin typeface="Arial"/>
                <a:cs typeface="Arial"/>
              </a:rPr>
              <a:t>It is better to define a halo using how each particle moves</a:t>
            </a:r>
          </a:p>
          <a:p>
            <a:r>
              <a:rPr lang="en-US" dirty="0">
                <a:latin typeface="Arial"/>
                <a:cs typeface="Arial"/>
              </a:rPr>
              <a:t>We split each particle for each halo as "orbiting" or "infalling" </a:t>
            </a:r>
          </a:p>
          <a:p>
            <a:r>
              <a:rPr lang="en-US" dirty="0">
                <a:latin typeface="Arial"/>
                <a:cs typeface="Arial"/>
              </a:rPr>
              <a:t>A halo is then the collection of its orbiting particles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8" name="Picture 7" descr="A graph of a red light&#10;&#10;Description automatically generated">
            <a:extLst>
              <a:ext uri="{FF2B5EF4-FFF2-40B4-BE49-F238E27FC236}">
                <a16:creationId xmlns:a16="http://schemas.microsoft.com/office/drawing/2014/main" id="{9899820C-B3AA-DB66-1EC7-647D2F56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7" y="1657350"/>
            <a:ext cx="517608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1E543-11AA-2CA4-CFBA-147FE7FCD278}"/>
              </a:ext>
            </a:extLst>
          </p:cNvPr>
          <p:cNvSpPr txBox="1"/>
          <p:nvPr/>
        </p:nvSpPr>
        <p:spPr>
          <a:xfrm>
            <a:off x="6767015" y="5891283"/>
            <a:ext cx="5117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Image Credit: García et al. 2022</a:t>
            </a:r>
          </a:p>
        </p:txBody>
      </p:sp>
      <p:pic>
        <p:nvPicPr>
          <p:cNvPr id="12" name="Picture 11" descr="File:Arizona Wildcats logo.svg - Wikipedia">
            <a:extLst>
              <a:ext uri="{FF2B5EF4-FFF2-40B4-BE49-F238E27FC236}">
                <a16:creationId xmlns:a16="http://schemas.microsoft.com/office/drawing/2014/main" id="{573D910F-F559-3C40-E860-A24D4BCC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4" name="Picture 13" descr="File:NASA logo.svg - Wikimedia Commons">
            <a:extLst>
              <a:ext uri="{FF2B5EF4-FFF2-40B4-BE49-F238E27FC236}">
                <a16:creationId xmlns:a16="http://schemas.microsoft.com/office/drawing/2014/main" id="{B92DD737-5040-2467-0DB2-E0B60028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6" name="Picture 15" descr="Arizona Space Grant Consortium Logos | Arizona Space Grant Consortium">
            <a:extLst>
              <a:ext uri="{FF2B5EF4-FFF2-40B4-BE49-F238E27FC236}">
                <a16:creationId xmlns:a16="http://schemas.microsoft.com/office/drawing/2014/main" id="{53FB86F4-E149-1F42-CDD8-233B949E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344B-A4F9-7857-6D9F-F31D7EC2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a Halo?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91E9-266A-888C-9F38-9A230E4F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7" y="1811643"/>
            <a:ext cx="56220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Traditionally, halos have been defined using a radial cut</a:t>
            </a:r>
          </a:p>
          <a:p>
            <a:r>
              <a:rPr lang="en-US" dirty="0">
                <a:latin typeface="Arial"/>
                <a:cs typeface="Arial"/>
              </a:rPr>
              <a:t>This definition is not physical</a:t>
            </a:r>
          </a:p>
          <a:p>
            <a:r>
              <a:rPr lang="en-US" dirty="0">
                <a:latin typeface="Arial"/>
                <a:cs typeface="Arial"/>
              </a:rPr>
              <a:t>It is better to define a halo using how each particle moves</a:t>
            </a:r>
          </a:p>
          <a:p>
            <a:r>
              <a:rPr lang="en-US" dirty="0">
                <a:latin typeface="Arial"/>
                <a:cs typeface="Arial"/>
              </a:rPr>
              <a:t>We split each particle for each halo as "orbiting" or "infalling" </a:t>
            </a:r>
          </a:p>
          <a:p>
            <a:r>
              <a:rPr lang="en-US" dirty="0">
                <a:latin typeface="Arial"/>
                <a:cs typeface="Arial"/>
              </a:rPr>
              <a:t>A halo is then the collection of its orbiting particles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8" name="Picture 7" descr="A graph of a red light&#10;&#10;Description automatically generated">
            <a:extLst>
              <a:ext uri="{FF2B5EF4-FFF2-40B4-BE49-F238E27FC236}">
                <a16:creationId xmlns:a16="http://schemas.microsoft.com/office/drawing/2014/main" id="{9899820C-B3AA-DB66-1EC7-647D2F56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7" y="1657350"/>
            <a:ext cx="517608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1E543-11AA-2CA4-CFBA-147FE7FCD278}"/>
              </a:ext>
            </a:extLst>
          </p:cNvPr>
          <p:cNvSpPr txBox="1"/>
          <p:nvPr/>
        </p:nvSpPr>
        <p:spPr>
          <a:xfrm>
            <a:off x="6767015" y="5891283"/>
            <a:ext cx="5117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Image Credit: García et al. 2022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6C970-CF25-21F6-5A50-2F87F206154D}"/>
              </a:ext>
            </a:extLst>
          </p:cNvPr>
          <p:cNvCxnSpPr/>
          <p:nvPr/>
        </p:nvCxnSpPr>
        <p:spPr>
          <a:xfrm flipH="1">
            <a:off x="7624408" y="2973931"/>
            <a:ext cx="973540" cy="119872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le:Arizona Wildcats logo.svg - Wikipedia">
            <a:extLst>
              <a:ext uri="{FF2B5EF4-FFF2-40B4-BE49-F238E27FC236}">
                <a16:creationId xmlns:a16="http://schemas.microsoft.com/office/drawing/2014/main" id="{573D910F-F559-3C40-E860-A24D4BCC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4" name="Picture 13" descr="File:NASA logo.svg - Wikimedia Commons">
            <a:extLst>
              <a:ext uri="{FF2B5EF4-FFF2-40B4-BE49-F238E27FC236}">
                <a16:creationId xmlns:a16="http://schemas.microsoft.com/office/drawing/2014/main" id="{B92DD737-5040-2467-0DB2-E0B60028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6" name="Picture 15" descr="Arizona Space Grant Consortium Logos | Arizona Space Grant Consortium">
            <a:extLst>
              <a:ext uri="{FF2B5EF4-FFF2-40B4-BE49-F238E27FC236}">
                <a16:creationId xmlns:a16="http://schemas.microsoft.com/office/drawing/2014/main" id="{53FB86F4-E149-1F42-CDD8-233B949E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344B-A4F9-7857-6D9F-F31D7EC2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a Halo?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91E9-266A-888C-9F38-9A230E4F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7" y="1811643"/>
            <a:ext cx="56220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Traditionally, halos have been defined using a radial cut</a:t>
            </a:r>
          </a:p>
          <a:p>
            <a:r>
              <a:rPr lang="en-US" dirty="0">
                <a:latin typeface="Arial"/>
                <a:cs typeface="Arial"/>
              </a:rPr>
              <a:t>This definition is not physical</a:t>
            </a:r>
          </a:p>
          <a:p>
            <a:r>
              <a:rPr lang="en-US" dirty="0">
                <a:latin typeface="Arial"/>
                <a:cs typeface="Arial"/>
              </a:rPr>
              <a:t>It is better to define a halo using how each particle moves</a:t>
            </a:r>
          </a:p>
          <a:p>
            <a:r>
              <a:rPr lang="en-US" dirty="0">
                <a:latin typeface="Arial"/>
                <a:cs typeface="Arial"/>
              </a:rPr>
              <a:t>We split each particle for each halo as "orbiting" or "infalling" </a:t>
            </a:r>
          </a:p>
          <a:p>
            <a:r>
              <a:rPr lang="en-US" dirty="0">
                <a:latin typeface="Arial"/>
                <a:cs typeface="Arial"/>
              </a:rPr>
              <a:t>A halo is then the collection of its orbiting particles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8" name="Picture 7" descr="A graph of a red light&#10;&#10;Description automatically generated">
            <a:extLst>
              <a:ext uri="{FF2B5EF4-FFF2-40B4-BE49-F238E27FC236}">
                <a16:creationId xmlns:a16="http://schemas.microsoft.com/office/drawing/2014/main" id="{9899820C-B3AA-DB66-1EC7-647D2F56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7" y="1657350"/>
            <a:ext cx="517608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1E543-11AA-2CA4-CFBA-147FE7FCD278}"/>
              </a:ext>
            </a:extLst>
          </p:cNvPr>
          <p:cNvSpPr txBox="1"/>
          <p:nvPr/>
        </p:nvSpPr>
        <p:spPr>
          <a:xfrm>
            <a:off x="6767015" y="5891283"/>
            <a:ext cx="5117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Image Credit: García et al. 2022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6C970-CF25-21F6-5A50-2F87F206154D}"/>
              </a:ext>
            </a:extLst>
          </p:cNvPr>
          <p:cNvCxnSpPr/>
          <p:nvPr/>
        </p:nvCxnSpPr>
        <p:spPr>
          <a:xfrm flipH="1">
            <a:off x="7624408" y="2973931"/>
            <a:ext cx="973540" cy="119872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le:Arizona Wildcats logo.svg - Wikipedia">
            <a:extLst>
              <a:ext uri="{FF2B5EF4-FFF2-40B4-BE49-F238E27FC236}">
                <a16:creationId xmlns:a16="http://schemas.microsoft.com/office/drawing/2014/main" id="{573D910F-F559-3C40-E860-A24D4BCC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4" name="Picture 13" descr="File:NASA logo.svg - Wikimedia Commons">
            <a:extLst>
              <a:ext uri="{FF2B5EF4-FFF2-40B4-BE49-F238E27FC236}">
                <a16:creationId xmlns:a16="http://schemas.microsoft.com/office/drawing/2014/main" id="{B92DD737-5040-2467-0DB2-E0B60028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6" name="Picture 15" descr="Arizona Space Grant Consortium Logos | Arizona Space Grant Consortium">
            <a:extLst>
              <a:ext uri="{FF2B5EF4-FFF2-40B4-BE49-F238E27FC236}">
                <a16:creationId xmlns:a16="http://schemas.microsoft.com/office/drawing/2014/main" id="{53FB86F4-E149-1F42-CDD8-233B949E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DC5111-996F-37D7-201F-735AE1F44289}"/>
              </a:ext>
            </a:extLst>
          </p:cNvPr>
          <p:cNvCxnSpPr/>
          <p:nvPr/>
        </p:nvCxnSpPr>
        <p:spPr>
          <a:xfrm>
            <a:off x="7136524" y="3308131"/>
            <a:ext cx="4566743" cy="525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615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7344B-A4F9-7857-6D9F-F31D7EC2B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What is a Halo?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91E9-266A-888C-9F38-9A230E4F3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77" y="1811643"/>
            <a:ext cx="56220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Traditionally, halos have been defined using a radial cut</a:t>
            </a:r>
          </a:p>
          <a:p>
            <a:r>
              <a:rPr lang="en-US" dirty="0">
                <a:latin typeface="Arial"/>
                <a:cs typeface="Arial"/>
              </a:rPr>
              <a:t>This definition is not physical</a:t>
            </a:r>
          </a:p>
          <a:p>
            <a:r>
              <a:rPr lang="en-US" dirty="0">
                <a:latin typeface="Arial"/>
                <a:cs typeface="Arial"/>
              </a:rPr>
              <a:t>It is better to define a halo using how each particle moves</a:t>
            </a:r>
          </a:p>
          <a:p>
            <a:r>
              <a:rPr lang="en-US" dirty="0">
                <a:latin typeface="Arial"/>
                <a:cs typeface="Arial"/>
              </a:rPr>
              <a:t>We split each particle for each halo as "orbiting" or "infalling" </a:t>
            </a:r>
          </a:p>
          <a:p>
            <a:r>
              <a:rPr lang="en-US" dirty="0">
                <a:latin typeface="Arial"/>
                <a:cs typeface="Arial"/>
              </a:rPr>
              <a:t>A halo is then the collection of its orbiting particles</a:t>
            </a:r>
            <a:endParaRPr lang="en-US"/>
          </a:p>
          <a:p>
            <a:endParaRPr lang="en-US">
              <a:latin typeface="Arial"/>
              <a:cs typeface="Arial"/>
            </a:endParaRPr>
          </a:p>
        </p:txBody>
      </p:sp>
      <p:pic>
        <p:nvPicPr>
          <p:cNvPr id="8" name="Picture 7" descr="A graph of a red light&#10;&#10;Description automatically generated">
            <a:extLst>
              <a:ext uri="{FF2B5EF4-FFF2-40B4-BE49-F238E27FC236}">
                <a16:creationId xmlns:a16="http://schemas.microsoft.com/office/drawing/2014/main" id="{9899820C-B3AA-DB66-1EC7-647D2F562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37" y="1657350"/>
            <a:ext cx="5176083" cy="411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D1E543-11AA-2CA4-CFBA-147FE7FCD278}"/>
              </a:ext>
            </a:extLst>
          </p:cNvPr>
          <p:cNvSpPr txBox="1"/>
          <p:nvPr/>
        </p:nvSpPr>
        <p:spPr>
          <a:xfrm>
            <a:off x="6767015" y="5891283"/>
            <a:ext cx="51179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/>
                <a:cs typeface="Arial"/>
              </a:rPr>
              <a:t>Image Credit: García et al.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3B939-E4A2-DB9C-8A81-4917BBBD78D4}"/>
              </a:ext>
            </a:extLst>
          </p:cNvPr>
          <p:cNvSpPr txBox="1"/>
          <p:nvPr/>
        </p:nvSpPr>
        <p:spPr>
          <a:xfrm>
            <a:off x="10084593" y="2345531"/>
            <a:ext cx="1018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Infalling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43D3DE-9492-1317-2DBE-93C000CB4325}"/>
              </a:ext>
            </a:extLst>
          </p:cNvPr>
          <p:cNvSpPr txBox="1"/>
          <p:nvPr/>
        </p:nvSpPr>
        <p:spPr>
          <a:xfrm>
            <a:off x="7394847" y="2129441"/>
            <a:ext cx="10187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  <a:latin typeface="Arial"/>
                <a:cs typeface="Arial"/>
              </a:rPr>
              <a:t>Orbiting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5E91AE-248C-612B-E0D3-BDA7131DEEAA}"/>
              </a:ext>
            </a:extLst>
          </p:cNvPr>
          <p:cNvCxnSpPr/>
          <p:nvPr/>
        </p:nvCxnSpPr>
        <p:spPr>
          <a:xfrm flipH="1">
            <a:off x="7492195" y="2437972"/>
            <a:ext cx="194480" cy="698311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869C873-1F1F-5A92-C3FD-89055C68D3BF}"/>
              </a:ext>
            </a:extLst>
          </p:cNvPr>
          <p:cNvCxnSpPr/>
          <p:nvPr/>
        </p:nvCxnSpPr>
        <p:spPr>
          <a:xfrm flipH="1">
            <a:off x="10222458" y="2728699"/>
            <a:ext cx="262719" cy="743803"/>
          </a:xfrm>
          <a:prstGeom prst="straightConnector1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4E6C970-CF25-21F6-5A50-2F87F206154D}"/>
              </a:ext>
            </a:extLst>
          </p:cNvPr>
          <p:cNvCxnSpPr/>
          <p:nvPr/>
        </p:nvCxnSpPr>
        <p:spPr>
          <a:xfrm flipH="1">
            <a:off x="7624408" y="2973931"/>
            <a:ext cx="973540" cy="1198728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File:Arizona Wildcats logo.svg - Wikipedia">
            <a:extLst>
              <a:ext uri="{FF2B5EF4-FFF2-40B4-BE49-F238E27FC236}">
                <a16:creationId xmlns:a16="http://schemas.microsoft.com/office/drawing/2014/main" id="{573D910F-F559-3C40-E860-A24D4BCC0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4" name="Picture 13" descr="File:NASA logo.svg - Wikimedia Commons">
            <a:extLst>
              <a:ext uri="{FF2B5EF4-FFF2-40B4-BE49-F238E27FC236}">
                <a16:creationId xmlns:a16="http://schemas.microsoft.com/office/drawing/2014/main" id="{B92DD737-5040-2467-0DB2-E0B6002882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6" name="Picture 15" descr="Arizona Space Grant Consortium Logos | Arizona Space Grant Consortium">
            <a:extLst>
              <a:ext uri="{FF2B5EF4-FFF2-40B4-BE49-F238E27FC236}">
                <a16:creationId xmlns:a16="http://schemas.microsoft.com/office/drawing/2014/main" id="{53FB86F4-E149-1F42-CDD8-233B949E4C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FCC142-A033-1DDF-4420-92A808FCE64A}"/>
              </a:ext>
            </a:extLst>
          </p:cNvPr>
          <p:cNvCxnSpPr/>
          <p:nvPr/>
        </p:nvCxnSpPr>
        <p:spPr>
          <a:xfrm>
            <a:off x="7136524" y="3308131"/>
            <a:ext cx="4566743" cy="5255"/>
          </a:xfrm>
          <a:prstGeom prst="straightConnector1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23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5839-E119-80E9-CDE2-825E7B4A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Orbiting Density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4AAC-C2F4-62B7-C141-B38E2AAD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43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 have a model for halo density with radius</a:t>
            </a:r>
          </a:p>
          <a:p>
            <a:r>
              <a:rPr lang="en-US" dirty="0">
                <a:latin typeface="Arial"/>
                <a:cs typeface="Arial"/>
              </a:rPr>
              <a:t>It depends on two parameters: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The halo radius (rh)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The profile slope (alpha)</a:t>
            </a:r>
          </a:p>
          <a:p>
            <a:r>
              <a:rPr lang="en-US" dirty="0">
                <a:latin typeface="Arial"/>
                <a:cs typeface="Arial"/>
              </a:rPr>
              <a:t>This works for the average density profile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File:Arizona Wildcats logo.svg - Wikipedia">
            <a:extLst>
              <a:ext uri="{FF2B5EF4-FFF2-40B4-BE49-F238E27FC236}">
                <a16:creationId xmlns:a16="http://schemas.microsoft.com/office/drawing/2014/main" id="{572B0F3D-7393-EB37-4B53-B230688F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3" name="Picture 12" descr="File:NASA logo.svg - Wikimedia Commons">
            <a:extLst>
              <a:ext uri="{FF2B5EF4-FFF2-40B4-BE49-F238E27FC236}">
                <a16:creationId xmlns:a16="http://schemas.microsoft.com/office/drawing/2014/main" id="{1680513E-7DD1-4D17-CCC2-20FC5B5B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5" name="Picture 14" descr="Arizona Space Grant Consortium Logos | Arizona Space Grant Consortium">
            <a:extLst>
              <a:ext uri="{FF2B5EF4-FFF2-40B4-BE49-F238E27FC236}">
                <a16:creationId xmlns:a16="http://schemas.microsoft.com/office/drawing/2014/main" id="{DA3E4A75-A329-FE9A-E384-8F70CEA3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6" name="Picture 5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0778046-D750-6D2B-2238-5883946303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218" y="1566152"/>
            <a:ext cx="5289503" cy="406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33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55839-E119-80E9-CDE2-825E7B4AF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The Orbiting Density Model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B4AAC-C2F4-62B7-C141-B38E2AAD4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0434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We have a model for halo density with radius</a:t>
            </a:r>
          </a:p>
          <a:p>
            <a:r>
              <a:rPr lang="en-US" dirty="0">
                <a:latin typeface="Arial"/>
                <a:cs typeface="Arial"/>
              </a:rPr>
              <a:t>It depends on two parameters: 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The halo radius (rh)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dirty="0">
                <a:latin typeface="Arial"/>
                <a:cs typeface="Arial"/>
              </a:rPr>
              <a:t>The profile slope (alpha)</a:t>
            </a:r>
          </a:p>
          <a:p>
            <a:r>
              <a:rPr lang="en-US" dirty="0">
                <a:latin typeface="Arial"/>
                <a:cs typeface="Arial"/>
              </a:rPr>
              <a:t>This works for the average density profile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11" name="Picture 10" descr="File:Arizona Wildcats logo.svg - Wikipedia">
            <a:extLst>
              <a:ext uri="{FF2B5EF4-FFF2-40B4-BE49-F238E27FC236}">
                <a16:creationId xmlns:a16="http://schemas.microsoft.com/office/drawing/2014/main" id="{572B0F3D-7393-EB37-4B53-B230688F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" y="5956241"/>
            <a:ext cx="926857" cy="903872"/>
          </a:xfrm>
          <a:prstGeom prst="rect">
            <a:avLst/>
          </a:prstGeom>
        </p:spPr>
      </p:pic>
      <p:pic>
        <p:nvPicPr>
          <p:cNvPr id="13" name="Picture 12" descr="File:NASA logo.svg - Wikimedia Commons">
            <a:extLst>
              <a:ext uri="{FF2B5EF4-FFF2-40B4-BE49-F238E27FC236}">
                <a16:creationId xmlns:a16="http://schemas.microsoft.com/office/drawing/2014/main" id="{1680513E-7DD1-4D17-CCC2-20FC5B5B9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817" y="5789500"/>
            <a:ext cx="1237425" cy="1066826"/>
          </a:xfrm>
          <a:prstGeom prst="rect">
            <a:avLst/>
          </a:prstGeom>
        </p:spPr>
      </p:pic>
      <p:pic>
        <p:nvPicPr>
          <p:cNvPr id="15" name="Picture 14" descr="Arizona Space Grant Consortium Logos | Arizona Space Grant Consortium">
            <a:extLst>
              <a:ext uri="{FF2B5EF4-FFF2-40B4-BE49-F238E27FC236}">
                <a16:creationId xmlns:a16="http://schemas.microsoft.com/office/drawing/2014/main" id="{DA3E4A75-A329-FE9A-E384-8F70CEA35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89924" y="5795499"/>
            <a:ext cx="701894" cy="1061750"/>
          </a:xfrm>
          <a:prstGeom prst="rect">
            <a:avLst/>
          </a:prstGeom>
        </p:spPr>
      </p:pic>
      <p:pic>
        <p:nvPicPr>
          <p:cNvPr id="5" name="Picture 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00770415-A6D3-FE9B-D622-3F1B42CEF4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1591" y="1554779"/>
            <a:ext cx="5249697" cy="40327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F9AAAF-41F4-1170-4AB0-23A966019E1D}"/>
              </a:ext>
            </a:extLst>
          </p:cNvPr>
          <p:cNvSpPr txBox="1"/>
          <p:nvPr/>
        </p:nvSpPr>
        <p:spPr>
          <a:xfrm>
            <a:off x="10539531" y="1824052"/>
            <a:ext cx="750093" cy="369332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5"/>
                </a:solidFill>
                <a:latin typeface="Arial"/>
                <a:cs typeface="Arial"/>
              </a:rPr>
              <a:t>rh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A5EC9F-0640-E82C-A0E0-412E049A8566}"/>
              </a:ext>
            </a:extLst>
          </p:cNvPr>
          <p:cNvSpPr txBox="1"/>
          <p:nvPr/>
        </p:nvSpPr>
        <p:spPr>
          <a:xfrm>
            <a:off x="7348465" y="2766337"/>
            <a:ext cx="750093" cy="369332"/>
          </a:xfrm>
          <a:prstGeom prst="rect">
            <a:avLst/>
          </a:prstGeom>
          <a:noFill/>
          <a:ln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7030A0"/>
                </a:solidFill>
                <a:latin typeface="Arial"/>
                <a:cs typeface="Arial"/>
              </a:rPr>
              <a:t>alpha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A65E24B-F033-89AD-3FCC-620AD929E494}"/>
              </a:ext>
            </a:extLst>
          </p:cNvPr>
          <p:cNvCxnSpPr/>
          <p:nvPr/>
        </p:nvCxnSpPr>
        <p:spPr>
          <a:xfrm flipV="1">
            <a:off x="8317884" y="2741950"/>
            <a:ext cx="1107663" cy="577441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3F40F-4865-047F-D059-64CE71F92E65}"/>
              </a:ext>
            </a:extLst>
          </p:cNvPr>
          <p:cNvCxnSpPr/>
          <p:nvPr/>
        </p:nvCxnSpPr>
        <p:spPr>
          <a:xfrm>
            <a:off x="8085447" y="2961847"/>
            <a:ext cx="817727" cy="50043"/>
          </a:xfrm>
          <a:prstGeom prst="straightConnector1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D5549B-5066-3CEE-49F3-B3CE1EC839AE}"/>
              </a:ext>
            </a:extLst>
          </p:cNvPr>
          <p:cNvCxnSpPr/>
          <p:nvPr/>
        </p:nvCxnSpPr>
        <p:spPr>
          <a:xfrm flipH="1">
            <a:off x="10428630" y="2147536"/>
            <a:ext cx="228599" cy="368490"/>
          </a:xfrm>
          <a:prstGeom prst="straightConnector1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9303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891</Words>
  <Application>Microsoft Office PowerPoint</Application>
  <PresentationFormat>Widescreen</PresentationFormat>
  <Paragraphs>112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Courier New</vt:lpstr>
      <vt:lpstr>office theme</vt:lpstr>
      <vt:lpstr>Density Profiles of Dynamical Dark Matter Halos</vt:lpstr>
      <vt:lpstr>The Cosmic Web</vt:lpstr>
      <vt:lpstr>The Cosmic Web</vt:lpstr>
      <vt:lpstr>What is a Halo?</vt:lpstr>
      <vt:lpstr>What is a Halo?</vt:lpstr>
      <vt:lpstr>What is a Halo?</vt:lpstr>
      <vt:lpstr>What is a Halo?</vt:lpstr>
      <vt:lpstr>The Orbiting Density Model</vt:lpstr>
      <vt:lpstr>The Orbiting Density Model</vt:lpstr>
      <vt:lpstr>Fitting Individual Halos</vt:lpstr>
      <vt:lpstr>Fitting Individual Halos</vt:lpstr>
      <vt:lpstr>Fitting Individual Halos</vt:lpstr>
      <vt:lpstr>We Only Need One Parameter</vt:lpstr>
      <vt:lpstr>Summary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A. Coe</dc:creator>
  <cp:lastModifiedBy>Michelle A. Coe</cp:lastModifiedBy>
  <cp:revision>501</cp:revision>
  <dcterms:created xsi:type="dcterms:W3CDTF">2024-03-27T18:12:32Z</dcterms:created>
  <dcterms:modified xsi:type="dcterms:W3CDTF">2024-04-09T14:24:09Z</dcterms:modified>
</cp:coreProperties>
</file>